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8"/>
  </p:notesMasterIdLst>
  <p:handoutMasterIdLst>
    <p:handoutMasterId r:id="rId9"/>
  </p:handoutMasterIdLst>
  <p:sldIdLst>
    <p:sldId id="257" r:id="rId2"/>
    <p:sldId id="262" r:id="rId3"/>
    <p:sldId id="258" r:id="rId4"/>
    <p:sldId id="259" r:id="rId5"/>
    <p:sldId id="260" r:id="rId6"/>
    <p:sldId id="261"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3">
          <p15:clr>
            <a:srgbClr val="A4A3A4"/>
          </p15:clr>
        </p15:guide>
        <p15:guide id="2" pos="5488">
          <p15:clr>
            <a:srgbClr val="A4A3A4"/>
          </p15:clr>
        </p15:guide>
        <p15:guide id="3" pos="2549">
          <p15:clr>
            <a:srgbClr val="A4A3A4"/>
          </p15:clr>
        </p15:guide>
        <p15:guide id="4" pos="22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3"/>
        <p:guide pos="5488"/>
        <p:guide pos="2549"/>
        <p:guide pos="229"/>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xfrm>
            <a:off x="2289175" y="728663"/>
            <a:ext cx="2778125" cy="2084387"/>
          </a:xfrm>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85891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2289175" y="728663"/>
            <a:ext cx="2778125" cy="2084387"/>
          </a:xfrm>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This list is many of the different things the student should have learned in PSP Fundamentals.  As it might have been some time since some students took PSP Fundamentals, it may be good to walk through some of these topics as a refresher. You will also be able to review PSP Fundamental material as you do the class data review (next slide).</a:t>
            </a:r>
          </a:p>
          <a:p>
            <a:pPr eaLnBrk="1" hangingPunct="1"/>
            <a:endParaRPr lang="en-US"/>
          </a:p>
          <a:p>
            <a:pPr eaLnBrk="1" hangingPunct="1"/>
            <a:r>
              <a:rPr lang="en-US"/>
              <a:t>At a minimum you should discuss any Design and Design Verification issues the students have.  As this is the only new material covered to date from PSP2 to PSP2.1.</a:t>
            </a:r>
          </a:p>
          <a:p>
            <a:pPr eaLnBrk="1" hangingPunct="1"/>
            <a:endParaRPr lang="en-US"/>
          </a:p>
          <a:p>
            <a:r>
              <a:rPr lang="en-US"/>
              <a:t>PSP2 and PSP2.1 Common Errors:</a:t>
            </a:r>
          </a:p>
          <a:p>
            <a:pPr>
              <a:buFontTx/>
              <a:buChar char="•"/>
            </a:pPr>
            <a:r>
              <a:rPr lang="en-US"/>
              <a:t> Design and Code Reviews</a:t>
            </a:r>
          </a:p>
          <a:p>
            <a:pPr>
              <a:buFontTx/>
              <a:buChar char="•"/>
            </a:pPr>
            <a:r>
              <a:rPr lang="en-US"/>
              <a:t> review rate &gt; 200 LOC/hr</a:t>
            </a:r>
          </a:p>
          <a:p>
            <a:pPr>
              <a:buFontTx/>
              <a:buChar char="•"/>
            </a:pPr>
            <a:r>
              <a:rPr lang="en-US"/>
              <a:t> review time &lt; 50% of development time (e.g. 50 min in code and less than</a:t>
            </a:r>
          </a:p>
          <a:p>
            <a:pPr>
              <a:buFontTx/>
              <a:buChar char="•"/>
            </a:pPr>
            <a:r>
              <a:rPr lang="en-US"/>
              <a:t> 25 minutes in code review)</a:t>
            </a:r>
          </a:p>
          <a:p>
            <a:pPr>
              <a:buFontTx/>
              <a:buChar char="•"/>
            </a:pPr>
            <a:r>
              <a:rPr lang="en-US"/>
              <a:t> review checklists not detailed enough</a:t>
            </a:r>
          </a:p>
          <a:p>
            <a:pPr>
              <a:buFontTx/>
              <a:buChar char="•"/>
            </a:pPr>
            <a:r>
              <a:rPr lang="en-US"/>
              <a:t> not taking a break before starting a review not reviewing on paper reviewing at the wrong time of day relying on test to remove a high percentage of code defects</a:t>
            </a:r>
          </a:p>
          <a:p>
            <a:pPr>
              <a:buFontTx/>
              <a:buChar char="•"/>
            </a:pPr>
            <a:r>
              <a:rPr lang="en-US"/>
              <a:t> Checklists are not maintained (You could ask them to provide some kind of change log)</a:t>
            </a:r>
          </a:p>
          <a:p>
            <a:pPr eaLnBrk="1" hangingPunct="1"/>
            <a:endParaRPr lang="en-US"/>
          </a:p>
          <a:p>
            <a:pPr eaLnBrk="1" hangingPunct="1"/>
            <a:r>
              <a:rPr lang="en-US"/>
              <a:t>Common Errors with PSP2.1 Designs</a:t>
            </a:r>
          </a:p>
          <a:p>
            <a:pPr>
              <a:buFontTx/>
              <a:buChar char="•"/>
            </a:pPr>
            <a:r>
              <a:rPr lang="en-US"/>
              <a:t> design time is less than code time</a:t>
            </a:r>
          </a:p>
          <a:p>
            <a:pPr>
              <a:buFontTx/>
              <a:buChar char="•"/>
            </a:pPr>
            <a:r>
              <a:rPr lang="en-US"/>
              <a:t> not using the templates</a:t>
            </a:r>
          </a:p>
          <a:p>
            <a:pPr>
              <a:buFontTx/>
              <a:buChar char="•"/>
            </a:pPr>
            <a:r>
              <a:rPr lang="en-US"/>
              <a:t> operation scenario and test report not complimentary</a:t>
            </a:r>
          </a:p>
          <a:p>
            <a:pPr>
              <a:buFontTx/>
              <a:buChar char="•"/>
            </a:pPr>
            <a:r>
              <a:rPr lang="en-US"/>
              <a:t> Designs are superficial, cannot be verified</a:t>
            </a:r>
          </a:p>
          <a:p>
            <a:pPr>
              <a:buFontTx/>
              <a:buChar char="•"/>
            </a:pPr>
            <a:r>
              <a:rPr lang="en-US"/>
              <a:t> Logic template is too close to code (back to designing while coding) </a:t>
            </a:r>
          </a:p>
          <a:p>
            <a:pPr>
              <a:buFontTx/>
              <a:buChar char="•"/>
            </a:pPr>
            <a:r>
              <a:rPr lang="en-US"/>
              <a:t> Operational scenario not mapped to test cases </a:t>
            </a:r>
          </a:p>
          <a:p>
            <a:pPr>
              <a:buFontTx/>
              <a:buChar char="•"/>
            </a:pPr>
            <a:endParaRPr lang="en-US"/>
          </a:p>
          <a:p>
            <a:r>
              <a:rPr lang="en-US"/>
              <a:t>Common Program 5 Error:</a:t>
            </a:r>
          </a:p>
          <a:p>
            <a:pPr>
              <a:buFontTx/>
              <a:buChar char="•"/>
            </a:pPr>
            <a:r>
              <a:rPr lang="en-US"/>
              <a:t> results aren</a:t>
            </a:r>
            <a:r>
              <a:rPr lang="ja-JP" altLang="en-US"/>
              <a:t>’</a:t>
            </a:r>
            <a:r>
              <a:rPr lang="en-US"/>
              <a:t>t accurate enough (a defect has been missed)</a:t>
            </a:r>
          </a:p>
        </p:txBody>
      </p:sp>
    </p:spTree>
    <p:extLst>
      <p:ext uri="{BB962C8B-B14F-4D97-AF65-F5344CB8AC3E}">
        <p14:creationId xmlns:p14="http://schemas.microsoft.com/office/powerpoint/2010/main" val="1402352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xfrm>
            <a:off x="2289175" y="728663"/>
            <a:ext cx="2754313" cy="2065337"/>
          </a:xfrm>
          <a:ln/>
        </p:spPr>
      </p:sp>
      <p:sp>
        <p:nvSpPr>
          <p:cNvPr id="11267" name="Rectangle 3"/>
          <p:cNvSpPr>
            <a:spLocks noGrp="1" noChangeArrowheads="1"/>
          </p:cNvSpPr>
          <p:nvPr>
            <p:ph type="body" idx="1"/>
          </p:nvPr>
        </p:nvSpPr>
        <p:spPr>
          <a:xfrm>
            <a:off x="972871" y="3060060"/>
            <a:ext cx="5369461" cy="581846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Open the instructor</a:t>
            </a:r>
            <a:r>
              <a:rPr lang="ja-JP" altLang="en-US"/>
              <a:t>’</a:t>
            </a:r>
            <a:r>
              <a:rPr lang="en-US"/>
              <a:t>s tool and walk through all these graphs. </a:t>
            </a:r>
          </a:p>
          <a:p>
            <a:pPr eaLnBrk="1" hangingPunct="1"/>
            <a:endParaRPr lang="en-US"/>
          </a:p>
          <a:p>
            <a:pPr eaLnBrk="1" hangingPunct="1"/>
            <a:r>
              <a:rPr lang="en-US"/>
              <a:t>NOTE: You should review these graphs prior to starting the course in order to identify your talking points for each graph. Try to point out interesting trends and outliers.  Focus on analyzing the graphs, not just reading them to the class.  The students will need to understand the difference between just reading a graph and analyzing one in order to create a good Performance Analysis Report at the end of this course.</a:t>
            </a:r>
          </a:p>
          <a:p>
            <a:pPr eaLnBrk="1" hangingPunct="1"/>
            <a:endParaRPr lang="en-US"/>
          </a:p>
          <a:p>
            <a:pPr eaLnBrk="1" hangingPunct="1"/>
            <a:r>
              <a:rPr lang="en-US"/>
              <a:t>NOTE: This is same list of graphs from PSP Fundamentals.  No new graphs will be added until day 4, because the remaining graphs involve quality and quality will not be discussed until day 3.</a:t>
            </a:r>
          </a:p>
        </p:txBody>
      </p:sp>
    </p:spTree>
    <p:extLst>
      <p:ext uri="{BB962C8B-B14F-4D97-AF65-F5344CB8AC3E}">
        <p14:creationId xmlns:p14="http://schemas.microsoft.com/office/powerpoint/2010/main" val="794943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2109788" y="646113"/>
            <a:ext cx="2870200" cy="2152650"/>
          </a:xfrm>
          <a:ln cap="flat"/>
        </p:spPr>
      </p:sp>
      <p:sp>
        <p:nvSpPr>
          <p:cNvPr id="12291"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3951654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2246313" y="720725"/>
            <a:ext cx="2824162" cy="2117725"/>
          </a:xfrm>
          <a:ln/>
        </p:spPr>
      </p:sp>
      <p:sp>
        <p:nvSpPr>
          <p:cNvPr id="13315" name="Rectangle 3"/>
          <p:cNvSpPr>
            <a:spLocks noGrp="1" noChangeArrowheads="1"/>
          </p:cNvSpPr>
          <p:nvPr>
            <p:ph type="body" idx="1"/>
          </p:nvPr>
        </p:nvSpPr>
        <p:spPr>
          <a:xfrm>
            <a:off x="401168" y="3095549"/>
            <a:ext cx="6512867" cy="578459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1573592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27273222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6038255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81532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40259289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46806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5137056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95251499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9289316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2442854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036407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54497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430894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549607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014811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49229335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151783520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D2%20L4%20Planning%20and%20Tracking%20Commitments.pp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D2%20ASGKIT%20PROG6.doc" TargetMode="External"/><Relationship Id="rId5" Type="http://schemas.openxmlformats.org/officeDocument/2006/relationships/hyperlink" Target="D2%20Tutorial%20PROBE%20Methods%20A%20and%20B.ppt" TargetMode="External"/><Relationship Id="rId4" Type="http://schemas.openxmlformats.org/officeDocument/2006/relationships/hyperlink" Target="D2%20L5%20Understanding%20and%20Improving%20Planning%20Performance%20.pp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Day </a:t>
            </a:r>
            <a:r>
              <a:rPr lang="en-US" dirty="0">
                <a:latin typeface="Arial" charset="0"/>
              </a:rPr>
              <a:t>Two Agenda </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30599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Class Discussion</a:t>
            </a:r>
          </a:p>
        </p:txBody>
      </p:sp>
      <p:sp>
        <p:nvSpPr>
          <p:cNvPr id="4099" name="Rectangle 3"/>
          <p:cNvSpPr>
            <a:spLocks noGrp="1" noChangeArrowheads="1"/>
          </p:cNvSpPr>
          <p:nvPr>
            <p:ph idx="1"/>
          </p:nvPr>
        </p:nvSpPr>
        <p:spPr/>
        <p:txBody>
          <a:bodyPr/>
          <a:lstStyle/>
          <a:p>
            <a:pPr marL="0" indent="0" eaLnBrk="1" hangingPunct="1"/>
            <a:r>
              <a:rPr lang="en-US" sz="1900">
                <a:latin typeface="Arial" charset="0"/>
              </a:rPr>
              <a:t>Class discussion</a:t>
            </a: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marL="0" indent="0" eaLnBrk="1" hangingPunct="1"/>
            <a:endParaRPr lang="en-US" sz="1900">
              <a:latin typeface="Arial" charset="0"/>
            </a:endParaRPr>
          </a:p>
          <a:p>
            <a:pPr marL="0" indent="0" eaLnBrk="1" hangingPunct="1"/>
            <a:r>
              <a:rPr lang="en-US" sz="1900">
                <a:latin typeface="Arial" charset="0"/>
              </a:rPr>
              <a:t>Were you surprised by anything?</a:t>
            </a:r>
          </a:p>
          <a:p>
            <a:pPr marL="0" indent="0" eaLnBrk="1" hangingPunct="1"/>
            <a:r>
              <a:rPr lang="en-US" sz="1900">
                <a:latin typeface="Arial" charset="0"/>
              </a:rPr>
              <a:t>Common process issues</a:t>
            </a:r>
          </a:p>
        </p:txBody>
      </p:sp>
      <p:graphicFrame>
        <p:nvGraphicFramePr>
          <p:cNvPr id="5" name="Table 4"/>
          <p:cNvGraphicFramePr>
            <a:graphicFrameLocks noGrp="1"/>
          </p:cNvGraphicFramePr>
          <p:nvPr>
            <p:extLst>
              <p:ext uri="{D42A27DB-BD31-4B8C-83A1-F6EECF244321}">
                <p14:modId xmlns:p14="http://schemas.microsoft.com/office/powerpoint/2010/main" val="2187947133"/>
              </p:ext>
            </p:extLst>
          </p:nvPr>
        </p:nvGraphicFramePr>
        <p:xfrm>
          <a:off x="388938" y="1458913"/>
          <a:ext cx="8323262" cy="2860673"/>
        </p:xfrm>
        <a:graphic>
          <a:graphicData uri="http://schemas.openxmlformats.org/drawingml/2006/table">
            <a:tbl>
              <a:tblPr firstRow="1" bandRow="1">
                <a:tableStyleId>{69CF1AB2-1976-4502-BF36-3FF5EA218861}</a:tableStyleId>
              </a:tblPr>
              <a:tblGrid>
                <a:gridCol w="4161631"/>
                <a:gridCol w="4161631"/>
              </a:tblGrid>
              <a:tr h="370922">
                <a:tc>
                  <a:txBody>
                    <a:bodyPr/>
                    <a:lstStyle/>
                    <a:p>
                      <a:r>
                        <a:rPr lang="en-US" sz="1600" b="0" dirty="0" smtClean="0">
                          <a:latin typeface="Arial"/>
                          <a:cs typeface="Arial"/>
                        </a:rPr>
                        <a:t>Quality planning</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b="0" dirty="0" smtClean="0">
                          <a:latin typeface="Arial"/>
                          <a:cs typeface="Arial"/>
                        </a:rPr>
                        <a:t>Personal reviews</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70922">
                <a:tc>
                  <a:txBody>
                    <a:bodyPr/>
                    <a:lstStyle/>
                    <a:p>
                      <a:r>
                        <a:rPr lang="en-US" sz="1600" b="0" dirty="0" smtClean="0">
                          <a:latin typeface="Arial"/>
                          <a:cs typeface="Arial"/>
                        </a:rPr>
                        <a:t>Size accounting</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b="0" dirty="0" smtClean="0">
                          <a:latin typeface="Arial"/>
                          <a:cs typeface="Arial"/>
                        </a:rPr>
                        <a:t>Checklists</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70922">
                <a:tc>
                  <a:txBody>
                    <a:bodyPr/>
                    <a:lstStyle/>
                    <a:p>
                      <a:r>
                        <a:rPr lang="en-US" sz="1600" b="0" dirty="0" smtClean="0">
                          <a:latin typeface="Arial"/>
                          <a:cs typeface="Arial"/>
                        </a:rPr>
                        <a:t>Using Proxies</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b="0" dirty="0" smtClean="0">
                          <a:latin typeface="Arial"/>
                          <a:cs typeface="Arial"/>
                        </a:rPr>
                        <a:t>Review rates</a:t>
                      </a:r>
                      <a:endParaRPr lang="en-US" sz="1600" b="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5841">
                <a:tc>
                  <a:txBody>
                    <a:bodyPr/>
                    <a:lstStyle/>
                    <a:p>
                      <a:r>
                        <a:rPr lang="en-US" sz="1600" dirty="0" smtClean="0">
                          <a:latin typeface="Arial"/>
                          <a:cs typeface="Arial"/>
                        </a:rPr>
                        <a:t>Size estimation</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dirty="0" smtClean="0">
                          <a:latin typeface="Arial"/>
                          <a:cs typeface="Arial"/>
                        </a:rPr>
                        <a:t>Appraisal vs. test defect density</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40222">
                <a:tc>
                  <a:txBody>
                    <a:bodyPr/>
                    <a:lstStyle/>
                    <a:p>
                      <a:r>
                        <a:rPr lang="en-US" sz="1600" dirty="0" smtClean="0">
                          <a:latin typeface="Arial"/>
                          <a:cs typeface="Arial"/>
                        </a:rPr>
                        <a:t>Effort estimation</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dirty="0" smtClean="0">
                          <a:latin typeface="Arial"/>
                          <a:cs typeface="Arial"/>
                        </a:rPr>
                        <a:t>Compiling as</a:t>
                      </a:r>
                      <a:r>
                        <a:rPr lang="en-US" sz="1600" baseline="0" dirty="0" smtClean="0">
                          <a:latin typeface="Arial"/>
                          <a:cs typeface="Arial"/>
                        </a:rPr>
                        <a:t> an objective assessment of quality</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70922">
                <a:tc>
                  <a:txBody>
                    <a:bodyPr/>
                    <a:lstStyle/>
                    <a:p>
                      <a:r>
                        <a:rPr lang="en-US" sz="1600" dirty="0" smtClean="0">
                          <a:latin typeface="Arial"/>
                          <a:cs typeface="Arial"/>
                        </a:rPr>
                        <a:t>Test report</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dirty="0" smtClean="0">
                          <a:latin typeface="Arial"/>
                          <a:cs typeface="Arial"/>
                        </a:rPr>
                        <a:t>Using the tool</a:t>
                      </a:r>
                      <a:endParaRPr lang="en-US" sz="1600" dirty="0">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70922">
                <a:tc>
                  <a:txBody>
                    <a:bodyPr/>
                    <a:lstStyle/>
                    <a:p>
                      <a:r>
                        <a:rPr lang="en-US" sz="1600" dirty="0" smtClean="0">
                          <a:solidFill>
                            <a:srgbClr val="FF0000"/>
                          </a:solidFill>
                          <a:latin typeface="Arial"/>
                          <a:cs typeface="Arial"/>
                        </a:rPr>
                        <a:t>Design Templates</a:t>
                      </a:r>
                      <a:endParaRPr lang="en-US" sz="1600" dirty="0">
                        <a:solidFill>
                          <a:srgbClr val="FF0000"/>
                        </a:solidFill>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600" dirty="0" smtClean="0">
                          <a:solidFill>
                            <a:srgbClr val="FF0000"/>
                          </a:solidFill>
                          <a:latin typeface="Arial"/>
                          <a:cs typeface="Arial"/>
                        </a:rPr>
                        <a:t>Design Verification</a:t>
                      </a:r>
                      <a:endParaRPr lang="en-US" sz="1600" dirty="0">
                        <a:solidFill>
                          <a:srgbClr val="FF0000"/>
                        </a:solidFill>
                        <a:latin typeface="Arial"/>
                        <a:cs typeface="Arial"/>
                      </a:endParaRPr>
                    </a:p>
                  </a:txBody>
                  <a:tcPr marL="91438" marR="91438" marT="45730" marB="4573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23877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Class Data Review</a:t>
            </a:r>
          </a:p>
        </p:txBody>
      </p:sp>
      <p:graphicFrame>
        <p:nvGraphicFramePr>
          <p:cNvPr id="5" name="Table 4"/>
          <p:cNvGraphicFramePr>
            <a:graphicFrameLocks noGrp="1"/>
          </p:cNvGraphicFramePr>
          <p:nvPr>
            <p:extLst>
              <p:ext uri="{D42A27DB-BD31-4B8C-83A1-F6EECF244321}">
                <p14:modId xmlns:p14="http://schemas.microsoft.com/office/powerpoint/2010/main" val="3180771740"/>
              </p:ext>
            </p:extLst>
          </p:nvPr>
        </p:nvGraphicFramePr>
        <p:xfrm>
          <a:off x="388938" y="1123947"/>
          <a:ext cx="8323262" cy="4988985"/>
        </p:xfrm>
        <a:graphic>
          <a:graphicData uri="http://schemas.openxmlformats.org/drawingml/2006/table">
            <a:tbl>
              <a:tblPr firstRow="1" bandRow="1">
                <a:tableStyleId>{69CF1AB2-1976-4502-BF36-3FF5EA218861}</a:tableStyleId>
              </a:tblPr>
              <a:tblGrid>
                <a:gridCol w="4161631"/>
                <a:gridCol w="4161631"/>
              </a:tblGrid>
              <a:tr h="356466">
                <a:tc>
                  <a:txBody>
                    <a:bodyPr/>
                    <a:lstStyle/>
                    <a:p>
                      <a:r>
                        <a:rPr lang="en-US" sz="1600" b="0" dirty="0" smtClean="0">
                          <a:latin typeface="Arial"/>
                          <a:cs typeface="Arial"/>
                        </a:rPr>
                        <a:t>Number of assignment submitted</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b="0" dirty="0" smtClean="0">
                          <a:latin typeface="Arial"/>
                          <a:cs typeface="Arial"/>
                        </a:rPr>
                        <a:t>Defects</a:t>
                      </a:r>
                      <a:r>
                        <a:rPr lang="en-US" sz="1600" b="0" baseline="0" dirty="0" smtClean="0">
                          <a:latin typeface="Arial"/>
                          <a:cs typeface="Arial"/>
                        </a:rPr>
                        <a:t> found in design review</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b="0" dirty="0" smtClean="0">
                          <a:latin typeface="Arial"/>
                          <a:cs typeface="Arial"/>
                        </a:rPr>
                        <a:t>Actual development time</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code review</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b="0" dirty="0" smtClean="0">
                          <a:latin typeface="Arial"/>
                          <a:cs typeface="Arial"/>
                        </a:rPr>
                        <a:t>Time estimating error</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compile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4927">
                <a:tc>
                  <a:txBody>
                    <a:bodyPr/>
                    <a:lstStyle/>
                    <a:p>
                      <a:r>
                        <a:rPr lang="en-US" sz="1600" dirty="0" smtClean="0">
                          <a:latin typeface="Arial"/>
                          <a:cs typeface="Arial"/>
                        </a:rPr>
                        <a:t>Design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a:t>
                      </a:r>
                      <a:r>
                        <a:rPr lang="en-US" sz="1600" baseline="0" dirty="0" smtClean="0">
                          <a:latin typeface="Arial"/>
                          <a:cs typeface="Arial"/>
                        </a:rPr>
                        <a:t> found in test</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latin typeface="Arial"/>
                          <a:cs typeface="Arial"/>
                        </a:rPr>
                        <a:t>Compile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latin typeface="Arial"/>
                          <a:cs typeface="Arial"/>
                        </a:rPr>
                        <a:t>Test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Actual size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 vs. 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Size estimating error</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Size vs. development</a:t>
                      </a:r>
                      <a:r>
                        <a:rPr lang="en-US" sz="1600" baseline="0" dirty="0" smtClean="0">
                          <a:solidFill>
                            <a:schemeClr val="tx1"/>
                          </a:solidFill>
                          <a:latin typeface="Arial"/>
                          <a:cs typeface="Arial"/>
                        </a:rPr>
                        <a:t> time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Total defects</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Defects injected in design</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dirty="0" smtClean="0">
                          <a:solidFill>
                            <a:schemeClr val="tx1"/>
                          </a:solidFill>
                          <a:latin typeface="Arial"/>
                          <a:cs typeface="Arial"/>
                        </a:rPr>
                        <a:t>Defect injected in coding</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b="0" dirty="0" smtClean="0">
                          <a:latin typeface="Arial"/>
                          <a:cs typeface="Arial"/>
                        </a:rPr>
                        <a:t>Defect removal rates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6466">
                <a:tc>
                  <a:txBody>
                    <a:bodyPr/>
                    <a:lstStyle/>
                    <a:p>
                      <a:r>
                        <a:rPr lang="en-US" sz="1600" b="0" dirty="0" smtClean="0">
                          <a:latin typeface="Arial"/>
                          <a:cs typeface="Arial"/>
                        </a:rPr>
                        <a:t>Compile vs. test defects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991266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Course Agenda - Day 2</a:t>
            </a:r>
            <a:endParaRPr lang="en-US"/>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Class </a:t>
            </a:r>
            <a:r>
              <a:rPr lang="en-US" dirty="0"/>
              <a:t>data feedback</a:t>
            </a:r>
          </a:p>
          <a:p>
            <a:pPr fontAlgn="base"/>
            <a:r>
              <a:rPr lang="en-US" b="1" dirty="0"/>
              <a:t>9:</a:t>
            </a:r>
            <a:r>
              <a:rPr lang="en-US" b="1" dirty="0" smtClean="0"/>
              <a:t>00</a:t>
            </a:r>
            <a:r>
              <a:rPr lang="en-US" dirty="0" smtClean="0"/>
              <a:t>	</a:t>
            </a:r>
            <a:r>
              <a:rPr lang="en-US" dirty="0" smtClean="0">
                <a:hlinkClick r:id="rId3" action="ppaction://hlinkpres?slideindex=1&amp;slidetitle="/>
              </a:rPr>
              <a:t>L4</a:t>
            </a:r>
            <a:r>
              <a:rPr lang="en-US" dirty="0">
                <a:hlinkClick r:id="rId3" action="ppaction://hlinkpres?slideindex=1&amp;slidetitle="/>
              </a:rPr>
              <a:t>: Planning and Tracking Commitments</a:t>
            </a:r>
            <a:endParaRPr lang="en-US" dirty="0"/>
          </a:p>
          <a:p>
            <a:pPr fontAlgn="base"/>
            <a:r>
              <a:rPr lang="en-US" b="1" dirty="0"/>
              <a:t>10:</a:t>
            </a:r>
            <a:r>
              <a:rPr lang="en-US" b="1" dirty="0" smtClean="0"/>
              <a:t>15</a:t>
            </a:r>
            <a:r>
              <a:rPr lang="en-US" dirty="0" smtClean="0"/>
              <a:t>	Break</a:t>
            </a:r>
            <a:endParaRPr lang="en-US" dirty="0"/>
          </a:p>
          <a:p>
            <a:pPr fontAlgn="base"/>
            <a:r>
              <a:rPr lang="en-US" b="1" dirty="0"/>
              <a:t>10:</a:t>
            </a:r>
            <a:r>
              <a:rPr lang="en-US" b="1" dirty="0" smtClean="0"/>
              <a:t>30</a:t>
            </a:r>
            <a:r>
              <a:rPr lang="en-US" dirty="0" smtClean="0"/>
              <a:t>	</a:t>
            </a:r>
            <a:r>
              <a:rPr lang="en-US" dirty="0" smtClean="0">
                <a:hlinkClick r:id="rId4" action="ppaction://hlinkpres?slideindex=1&amp;slidetitle="/>
              </a:rPr>
              <a:t>L5</a:t>
            </a:r>
            <a:r>
              <a:rPr lang="en-US" dirty="0">
                <a:hlinkClick r:id="rId4" action="ppaction://hlinkpres?slideindex=1&amp;slidetitle="/>
              </a:rPr>
              <a:t>: Understanding and Improving Planning Performance</a:t>
            </a:r>
            <a:endParaRPr lang="en-US" dirty="0"/>
          </a:p>
          <a:p>
            <a:pPr fontAlgn="base"/>
            <a:r>
              <a:rPr lang="en-US" b="1" dirty="0"/>
              <a:t>11:</a:t>
            </a:r>
            <a:r>
              <a:rPr lang="en-US" b="1" dirty="0" smtClean="0"/>
              <a:t>15</a:t>
            </a:r>
            <a:r>
              <a:rPr lang="en-US" dirty="0" smtClean="0"/>
              <a:t>	</a:t>
            </a:r>
            <a:r>
              <a:rPr lang="en-US" dirty="0" smtClean="0">
                <a:hlinkClick r:id="rId5" action="ppaction://hlinkpres?slideindex=1&amp;slidetitle="/>
              </a:rPr>
              <a:t>PROBE </a:t>
            </a:r>
            <a:r>
              <a:rPr lang="en-US" dirty="0">
                <a:hlinkClick r:id="rId5" action="ppaction://hlinkpres?slideindex=1&amp;slidetitle="/>
              </a:rPr>
              <a:t>Methods A &amp; B Tutorial</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a:t>
            </a:r>
          </a:p>
          <a:p>
            <a:pPr eaLnBrk="0" fontAlgn="base" hangingPunct="0"/>
            <a:r>
              <a:rPr lang="en-US" dirty="0" smtClean="0"/>
              <a:t>	• </a:t>
            </a:r>
            <a:r>
              <a:rPr lang="en-US" dirty="0" smtClean="0">
                <a:hlinkClick r:id="rId6" action="ppaction://hlinkfile"/>
              </a:rPr>
              <a:t>Program </a:t>
            </a:r>
            <a:r>
              <a:rPr lang="en-US" dirty="0">
                <a:hlinkClick r:id="rId6" action="ppaction://hlinkfile"/>
              </a:rPr>
              <a:t>6 </a:t>
            </a:r>
            <a:r>
              <a:rPr lang="en-US" dirty="0" smtClean="0">
                <a:hlinkClick r:id="rId6" action="ppaction://hlinkfile"/>
              </a:rPr>
              <a:t>Assignment</a:t>
            </a:r>
            <a:endParaRPr lang="en-US" dirty="0"/>
          </a:p>
        </p:txBody>
      </p:sp>
    </p:spTree>
    <p:extLst>
      <p:ext uri="{BB962C8B-B14F-4D97-AF65-F5344CB8AC3E}">
        <p14:creationId xmlns:p14="http://schemas.microsoft.com/office/powerpoint/2010/main" val="3657193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2362200" cy="237067"/>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18174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80</TotalTime>
  <Words>531</Words>
  <Application>Microsoft Office PowerPoint</Application>
  <PresentationFormat>On-screen Show (4:3)</PresentationFormat>
  <Paragraphs>88</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MS PGothic</vt:lpstr>
      <vt:lpstr>Arial</vt:lpstr>
      <vt:lpstr>Calibri</vt:lpstr>
      <vt:lpstr>PSP Template</vt:lpstr>
      <vt:lpstr>PSP Advanced Day Two Agenda </vt:lpstr>
      <vt:lpstr>PowerPoint Presentation</vt:lpstr>
      <vt:lpstr>Class Discussion</vt:lpstr>
      <vt:lpstr>Class Data Review</vt:lpstr>
      <vt:lpstr>Course Agenda - Day 2</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2018-09-06T00:14:25Z</dcterms:modified>
</cp:coreProperties>
</file>